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Montserrat"/>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Marek Marusic"/>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bold.fntdata"/><Relationship Id="rId12"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Italic.fntdata"/><Relationship Id="rId14" Type="http://schemas.openxmlformats.org/officeDocument/2006/relationships/font" Target="fonts/Montserrat-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notesMaster" Target="notesMasters/notesMaster1.xml"/><Relationship Id="rId19" Type="http://schemas.openxmlformats.org/officeDocument/2006/relationships/font" Target="fonts/Lato-boldItalic.fntdata"/><Relationship Id="rId6" Type="http://schemas.openxmlformats.org/officeDocument/2006/relationships/slide" Target="slides/slide1.xml"/><Relationship Id="rId18"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09-25T19:25:29.304">
    <p:pos x="6000" y="0"/>
    <p:text>All team members have android phone</p:text>
  </p:cm>
</p:cmLst>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Our application is aimed on microcoaching. What is the basis of microcoaching? Well, there are usually 2 participants - the performer and his coach. Performer sets goal and coach helps or motivates him to achieve this goal.</a:t>
            </a:r>
            <a:br>
              <a:rPr lang="en"/>
            </a:br>
            <a:br>
              <a:rPr lang="en"/>
            </a:br>
            <a:r>
              <a:rPr lang="en"/>
              <a:t>Our app provide bidirectional conversation respective brief exchange between performer and the coach.</a:t>
            </a:r>
          </a:p>
          <a:p>
            <a:pPr indent="0" lvl="0" marL="0">
              <a:spcBef>
                <a:spcPts val="0"/>
              </a:spcBef>
              <a:buNone/>
            </a:pPr>
            <a:r>
              <a:rPr lang="en"/>
              <a:t>Performer is pushed forward to complete his goal by rating his progress and by milestone checking. This progress rating is visualised in the graph.</a:t>
            </a:r>
            <a:br>
              <a:rPr lang="en"/>
            </a:br>
            <a:r>
              <a:rPr lang="en"/>
              <a:t>User of app can of course coach and perform more goals.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There are apps like todo lists or habit trackers. In the past there was a similar app for fitssness and medical goals. There were professional coaches. The app was for IOS and it is not available any more.</a:t>
            </a:r>
          </a:p>
          <a:p>
            <a:pPr indent="0" lvl="0" marL="0">
              <a:spcBef>
                <a:spcPts val="0"/>
              </a:spcBef>
              <a:buNone/>
            </a:pPr>
            <a:r>
              <a:rPr lang="en"/>
              <a:t>There are apps which can help you find you coaches. Most of these apps are missing the human factor.</a:t>
            </a:r>
            <a:br>
              <a:rPr lang="en"/>
            </a:br>
            <a:r>
              <a:rPr lang="en"/>
              <a:t>Our app is not a todo list. It embraces the friendship between coach and the performer. Which gives you bigger motivation and of course you can have what ever type of the goal you want.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We started work on this app a little bit earlier. We have already scetched some mockups and UML diagrams. Last week we finished a prototype of performer mode and we plan to have the prototype of the coach mode in two weeks. Then we will evaluate and fix issues with design and the app itself. Our goal is to have the app finished as soon as possible, since we would like to test it on ourselves for our diploma thesis.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buSzPts val="4000"/>
              <a:buNone/>
              <a:defRPr sz="4000"/>
            </a:lvl1pPr>
            <a:lvl2pPr lvl="1">
              <a:spcBef>
                <a:spcPts val="0"/>
              </a:spcBef>
              <a:buSzPts val="4000"/>
              <a:buNone/>
              <a:defRPr sz="4000"/>
            </a:lvl2pPr>
            <a:lvl3pPr lvl="2">
              <a:spcBef>
                <a:spcPts val="0"/>
              </a:spcBef>
              <a:buSzPts val="4000"/>
              <a:buNone/>
              <a:defRPr sz="4000"/>
            </a:lvl3pPr>
            <a:lvl4pPr lvl="3">
              <a:spcBef>
                <a:spcPts val="0"/>
              </a:spcBef>
              <a:buSzPts val="4000"/>
              <a:buNone/>
              <a:defRPr sz="4000"/>
            </a:lvl4pPr>
            <a:lvl5pPr lvl="4">
              <a:spcBef>
                <a:spcPts val="0"/>
              </a:spcBef>
              <a:buSzPts val="4000"/>
              <a:buNone/>
              <a:defRPr sz="4000"/>
            </a:lvl5pPr>
            <a:lvl6pPr lvl="5">
              <a:spcBef>
                <a:spcPts val="0"/>
              </a:spcBef>
              <a:buSzPts val="4000"/>
              <a:buNone/>
              <a:defRPr sz="4000"/>
            </a:lvl6pPr>
            <a:lvl7pPr lvl="6">
              <a:spcBef>
                <a:spcPts val="0"/>
              </a:spcBef>
              <a:buSzPts val="4000"/>
              <a:buNone/>
              <a:defRPr sz="4000"/>
            </a:lvl7pPr>
            <a:lvl8pPr lvl="7">
              <a:spcBef>
                <a:spcPts val="0"/>
              </a:spcBef>
              <a:buSzPts val="4000"/>
              <a:buNone/>
              <a:defRPr sz="4000"/>
            </a:lvl8pPr>
            <a:lvl9pPr lvl="8">
              <a:spcBef>
                <a:spcPts val="0"/>
              </a:spcBef>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buSzPts val="8000"/>
              <a:buNone/>
              <a:defRPr sz="8000"/>
            </a:lvl1pPr>
            <a:lvl2pPr lvl="1">
              <a:spcBef>
                <a:spcPts val="0"/>
              </a:spcBef>
              <a:buSzPts val="8000"/>
              <a:buNone/>
              <a:defRPr sz="8000"/>
            </a:lvl2pPr>
            <a:lvl3pPr lvl="2">
              <a:spcBef>
                <a:spcPts val="0"/>
              </a:spcBef>
              <a:buSzPts val="8000"/>
              <a:buNone/>
              <a:defRPr sz="8000"/>
            </a:lvl3pPr>
            <a:lvl4pPr lvl="3">
              <a:spcBef>
                <a:spcPts val="0"/>
              </a:spcBef>
              <a:buSzPts val="8000"/>
              <a:buNone/>
              <a:defRPr sz="8000"/>
            </a:lvl4pPr>
            <a:lvl5pPr lvl="4">
              <a:spcBef>
                <a:spcPts val="0"/>
              </a:spcBef>
              <a:buSzPts val="8000"/>
              <a:buNone/>
              <a:defRPr sz="8000"/>
            </a:lvl5pPr>
            <a:lvl6pPr lvl="5">
              <a:spcBef>
                <a:spcPts val="0"/>
              </a:spcBef>
              <a:buSzPts val="8000"/>
              <a:buNone/>
              <a:defRPr sz="8000"/>
            </a:lvl6pPr>
            <a:lvl7pPr lvl="6">
              <a:spcBef>
                <a:spcPts val="0"/>
              </a:spcBef>
              <a:buSzPts val="8000"/>
              <a:buNone/>
              <a:defRPr sz="8000"/>
            </a:lvl7pPr>
            <a:lvl8pPr lvl="7">
              <a:spcBef>
                <a:spcPts val="0"/>
              </a:spcBef>
              <a:buSzPts val="8000"/>
              <a:buNone/>
              <a:defRPr sz="8000"/>
            </a:lvl8pPr>
            <a:lvl9pPr lvl="8">
              <a:spcBef>
                <a:spcPts val="0"/>
              </a:spcBef>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rIns="91425" wrap="square" tIns="91425"/>
          <a:lstStyle>
            <a:lvl1pPr lvl="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1"/>
              </a:buClr>
              <a:buSzPts val="13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 sz="1000">
                <a:solidFill>
                  <a:schemeClr val="l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3.jpg"/><Relationship Id="rId5" Type="http://schemas.openxmlformats.org/officeDocument/2006/relationships/image" Target="../media/image1.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799200"/>
          </a:xfrm>
          <a:prstGeom prst="rect">
            <a:avLst/>
          </a:prstGeom>
          <a:noFill/>
        </p:spPr>
        <p:txBody>
          <a:bodyPr anchorCtr="0" anchor="t" bIns="91425" lIns="91425" rIns="91425" wrap="square" tIns="91425">
            <a:noAutofit/>
          </a:bodyPr>
          <a:lstStyle/>
          <a:p>
            <a:pPr indent="0" lvl="0" marL="0">
              <a:spcBef>
                <a:spcPts val="0"/>
              </a:spcBef>
              <a:buNone/>
            </a:pPr>
            <a:r>
              <a:rPr lang="en"/>
              <a:t>µCoaching</a:t>
            </a:r>
          </a:p>
        </p:txBody>
      </p:sp>
      <p:sp>
        <p:nvSpPr>
          <p:cNvPr id="135" name="Shape 135"/>
          <p:cNvSpPr txBox="1"/>
          <p:nvPr>
            <p:ph idx="1" type="subTitle"/>
          </p:nvPr>
        </p:nvSpPr>
        <p:spPr>
          <a:xfrm>
            <a:off x="5083950" y="3924925"/>
            <a:ext cx="3470700" cy="506100"/>
          </a:xfrm>
          <a:prstGeom prst="rect">
            <a:avLst/>
          </a:prstGeom>
          <a:noFill/>
        </p:spPr>
        <p:txBody>
          <a:bodyPr anchorCtr="0" anchor="t" bIns="91425" lIns="91425" rIns="91425" wrap="square" tIns="91425">
            <a:noAutofit/>
          </a:bodyPr>
          <a:lstStyle/>
          <a:p>
            <a:pPr indent="0" lvl="0" marL="0">
              <a:spcBef>
                <a:spcPts val="0"/>
              </a:spcBef>
              <a:buNone/>
            </a:pPr>
            <a:r>
              <a:rPr lang="en" sz="1000">
                <a:latin typeface="Verdana"/>
                <a:ea typeface="Verdana"/>
                <a:cs typeface="Verdana"/>
                <a:sym typeface="Verdana"/>
              </a:rPr>
              <a:t>Filip Gulán, Jan Herec, Marek Marušic</a:t>
            </a:r>
          </a:p>
        </p:txBody>
      </p:sp>
      <p:sp>
        <p:nvSpPr>
          <p:cNvPr id="136" name="Shape 136"/>
          <p:cNvSpPr txBox="1"/>
          <p:nvPr>
            <p:ph type="ctrTitle"/>
          </p:nvPr>
        </p:nvSpPr>
        <p:spPr>
          <a:xfrm>
            <a:off x="3266425" y="2377600"/>
            <a:ext cx="5017500" cy="799200"/>
          </a:xfrm>
          <a:prstGeom prst="rect">
            <a:avLst/>
          </a:prstGeom>
          <a:noFill/>
        </p:spPr>
        <p:txBody>
          <a:bodyPr anchorCtr="0" anchor="t" bIns="91425" lIns="91425" rIns="91425" wrap="square" tIns="91425">
            <a:noAutofit/>
          </a:bodyPr>
          <a:lstStyle/>
          <a:p>
            <a:pPr indent="0" lvl="0" marL="0" rtl="0">
              <a:spcBef>
                <a:spcPts val="0"/>
              </a:spcBef>
              <a:buNone/>
            </a:pPr>
            <a:r>
              <a:rPr i="1" lang="en" sz="2400">
                <a:solidFill>
                  <a:schemeClr val="lt2"/>
                </a:solidFill>
              </a:rPr>
              <a:t>When goals become reality...</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en"/>
              <a:t>App introduction</a:t>
            </a:r>
          </a:p>
        </p:txBody>
      </p:sp>
      <p:sp>
        <p:nvSpPr>
          <p:cNvPr id="142" name="Shape 142"/>
          <p:cNvSpPr txBox="1"/>
          <p:nvPr>
            <p:ph idx="1" type="body"/>
          </p:nvPr>
        </p:nvSpPr>
        <p:spPr>
          <a:xfrm>
            <a:off x="1215100" y="1214425"/>
            <a:ext cx="7038900" cy="3576000"/>
          </a:xfrm>
          <a:prstGeom prst="rect">
            <a:avLst/>
          </a:prstGeom>
        </p:spPr>
        <p:txBody>
          <a:bodyPr anchorCtr="0" anchor="t" bIns="91425" lIns="91425" rIns="91425" wrap="square" tIns="91425">
            <a:noAutofit/>
          </a:bodyPr>
          <a:lstStyle/>
          <a:p>
            <a:pPr indent="-317500" lvl="0" marL="457200" rtl="0">
              <a:spcBef>
                <a:spcPts val="0"/>
              </a:spcBef>
              <a:spcAft>
                <a:spcPts val="0"/>
              </a:spcAft>
              <a:buSzPts val="1400"/>
              <a:buChar char="●"/>
            </a:pPr>
            <a:r>
              <a:rPr lang="en" sz="1400"/>
              <a:t>Aimed on micro coaching </a:t>
            </a:r>
          </a:p>
          <a:p>
            <a:pPr indent="-304800" lvl="1" marL="914400" rtl="0">
              <a:spcBef>
                <a:spcPts val="0"/>
              </a:spcBef>
              <a:spcAft>
                <a:spcPts val="0"/>
              </a:spcAft>
              <a:buSzPts val="1200"/>
              <a:buChar char="○"/>
            </a:pPr>
            <a:r>
              <a:rPr lang="en" sz="1200"/>
              <a:t>2 participants (usually) - performer and his coach (or coaches)</a:t>
            </a:r>
          </a:p>
          <a:p>
            <a:pPr indent="-304800" lvl="1" marL="914400" rtl="0">
              <a:spcBef>
                <a:spcPts val="0"/>
              </a:spcBef>
              <a:spcAft>
                <a:spcPts val="0"/>
              </a:spcAft>
              <a:buSzPts val="1200"/>
              <a:buChar char="○"/>
            </a:pPr>
            <a:r>
              <a:rPr lang="en" sz="1200"/>
              <a:t>Performer sets goal and coach helps/motivates him to achieve this goal</a:t>
            </a:r>
          </a:p>
          <a:p>
            <a:pPr indent="-317500" lvl="0" marL="457200" rtl="0">
              <a:spcBef>
                <a:spcPts val="0"/>
              </a:spcBef>
              <a:spcAft>
                <a:spcPts val="0"/>
              </a:spcAft>
              <a:buSzPts val="1400"/>
              <a:buChar char="●"/>
            </a:pPr>
            <a:r>
              <a:rPr lang="en" sz="1400"/>
              <a:t>Bidirectional conversation (brief exchange) between performer and coach</a:t>
            </a:r>
          </a:p>
          <a:p>
            <a:pPr indent="-317500" lvl="0" marL="457200" rtl="0">
              <a:spcBef>
                <a:spcPts val="0"/>
              </a:spcBef>
              <a:spcAft>
                <a:spcPts val="0"/>
              </a:spcAft>
              <a:buSzPts val="1400"/>
              <a:buChar char="●"/>
            </a:pPr>
            <a:r>
              <a:rPr lang="en" sz="1400"/>
              <a:t>Performer is pushed forward to complete his goal by rating his progress</a:t>
            </a:r>
          </a:p>
          <a:p>
            <a:pPr indent="-317500" lvl="0" marL="457200" rtl="0">
              <a:spcBef>
                <a:spcPts val="0"/>
              </a:spcBef>
              <a:spcAft>
                <a:spcPts val="0"/>
              </a:spcAft>
              <a:buSzPts val="1400"/>
              <a:buChar char="●"/>
            </a:pPr>
            <a:r>
              <a:rPr lang="en" sz="1400"/>
              <a:t>The progress rating is visualized in the graph</a:t>
            </a:r>
          </a:p>
          <a:p>
            <a:pPr indent="-317500" lvl="0" marL="457200" rtl="0">
              <a:spcBef>
                <a:spcPts val="0"/>
              </a:spcBef>
              <a:buSzPts val="1400"/>
              <a:buChar char="●"/>
            </a:pPr>
            <a:r>
              <a:rPr lang="en" sz="1400"/>
              <a:t>App user can coach and perform more goals</a:t>
            </a:r>
          </a:p>
        </p:txBody>
      </p:sp>
      <p:pic>
        <p:nvPicPr>
          <p:cNvPr id="143" name="Shape 143"/>
          <p:cNvPicPr preferRelativeResize="0"/>
          <p:nvPr/>
        </p:nvPicPr>
        <p:blipFill>
          <a:blip r:embed="rId3">
            <a:alphaModFix/>
          </a:blip>
          <a:stretch>
            <a:fillRect/>
          </a:stretch>
        </p:blipFill>
        <p:spPr>
          <a:xfrm>
            <a:off x="5531900" y="2627549"/>
            <a:ext cx="2463599" cy="2315874"/>
          </a:xfrm>
          <a:prstGeom prst="rect">
            <a:avLst/>
          </a:prstGeom>
          <a:noFill/>
          <a:ln>
            <a:noFill/>
          </a:ln>
        </p:spPr>
      </p:pic>
      <p:pic>
        <p:nvPicPr>
          <p:cNvPr id="144" name="Shape 144"/>
          <p:cNvPicPr preferRelativeResize="0"/>
          <p:nvPr/>
        </p:nvPicPr>
        <p:blipFill>
          <a:blip r:embed="rId4">
            <a:alphaModFix/>
          </a:blip>
          <a:stretch>
            <a:fillRect/>
          </a:stretch>
        </p:blipFill>
        <p:spPr>
          <a:xfrm>
            <a:off x="1467551" y="3097776"/>
            <a:ext cx="2463601" cy="17702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en"/>
              <a:t>Platform</a:t>
            </a:r>
          </a:p>
        </p:txBody>
      </p:sp>
      <p:sp>
        <p:nvSpPr>
          <p:cNvPr id="150" name="Shape 150"/>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7500" lvl="0" marL="457200" rtl="0">
              <a:spcBef>
                <a:spcPts val="0"/>
              </a:spcBef>
              <a:spcAft>
                <a:spcPts val="0"/>
              </a:spcAft>
              <a:buSzPts val="1400"/>
              <a:buChar char="●"/>
            </a:pPr>
            <a:r>
              <a:rPr lang="en" sz="1400"/>
              <a:t>Android (phones)</a:t>
            </a:r>
          </a:p>
          <a:p>
            <a:pPr indent="-317500" lvl="0" marL="457200" rtl="0">
              <a:spcBef>
                <a:spcPts val="0"/>
              </a:spcBef>
              <a:spcAft>
                <a:spcPts val="0"/>
              </a:spcAft>
              <a:buSzPts val="1400"/>
              <a:buChar char="●"/>
            </a:pPr>
            <a:r>
              <a:rPr lang="en" sz="1400"/>
              <a:t>Java/Kotlin</a:t>
            </a:r>
          </a:p>
          <a:p>
            <a:pPr indent="-317500" lvl="0" marL="457200" rtl="0">
              <a:spcBef>
                <a:spcPts val="0"/>
              </a:spcBef>
              <a:spcAft>
                <a:spcPts val="0"/>
              </a:spcAft>
              <a:buSzPts val="1400"/>
              <a:buChar char="●"/>
            </a:pPr>
            <a:r>
              <a:rPr lang="en" sz="1400"/>
              <a:t>Firebase</a:t>
            </a:r>
          </a:p>
          <a:p>
            <a:pPr indent="-317500" lvl="0" marL="457200" rtl="0">
              <a:spcBef>
                <a:spcPts val="0"/>
              </a:spcBef>
              <a:spcAft>
                <a:spcPts val="0"/>
              </a:spcAft>
              <a:buSzPts val="1400"/>
              <a:buChar char="●"/>
            </a:pPr>
            <a:r>
              <a:rPr lang="en" sz="1400"/>
              <a:t>Advantages</a:t>
            </a:r>
          </a:p>
          <a:p>
            <a:pPr indent="-304800" lvl="1" marL="914400" rtl="0">
              <a:spcBef>
                <a:spcPts val="0"/>
              </a:spcBef>
              <a:spcAft>
                <a:spcPts val="0"/>
              </a:spcAft>
              <a:buSzPts val="1200"/>
              <a:buChar char="○"/>
            </a:pPr>
            <a:r>
              <a:rPr lang="en" sz="1200"/>
              <a:t>nearly 90% market share (According to IDC)</a:t>
            </a:r>
          </a:p>
          <a:p>
            <a:pPr indent="-304800" lvl="1" marL="914400" rtl="0">
              <a:spcBef>
                <a:spcPts val="0"/>
              </a:spcBef>
              <a:spcAft>
                <a:spcPts val="0"/>
              </a:spcAft>
              <a:buSzPts val="1200"/>
              <a:buChar char="○"/>
            </a:pPr>
            <a:r>
              <a:rPr lang="en" sz="1200"/>
              <a:t>Googleplay platform</a:t>
            </a:r>
          </a:p>
          <a:p>
            <a:pPr indent="-304800" lvl="1" marL="914400" rtl="0">
              <a:spcBef>
                <a:spcPts val="0"/>
              </a:spcBef>
              <a:spcAft>
                <a:spcPts val="0"/>
              </a:spcAft>
              <a:buSzPts val="1200"/>
              <a:buChar char="○"/>
            </a:pPr>
            <a:r>
              <a:rPr lang="en" sz="1200"/>
              <a:t>availability</a:t>
            </a:r>
          </a:p>
          <a:p>
            <a:pPr indent="-304800" lvl="1" marL="914400" rtl="0">
              <a:spcBef>
                <a:spcPts val="0"/>
              </a:spcBef>
              <a:spcAft>
                <a:spcPts val="0"/>
              </a:spcAft>
              <a:buSzPts val="1200"/>
              <a:buChar char="○"/>
            </a:pPr>
            <a:r>
              <a:rPr lang="en" sz="1200"/>
              <a:t>Firebase simplicity</a:t>
            </a:r>
          </a:p>
          <a:p>
            <a:pPr indent="-304800" lvl="1" marL="914400" rtl="0">
              <a:spcBef>
                <a:spcPts val="0"/>
              </a:spcBef>
              <a:spcAft>
                <a:spcPts val="0"/>
              </a:spcAft>
              <a:buSzPts val="1200"/>
              <a:buChar char="○"/>
            </a:pPr>
            <a:r>
              <a:rPr lang="en" sz="1200"/>
              <a:t>Native app</a:t>
            </a:r>
          </a:p>
          <a:p>
            <a:pPr indent="-317500" lvl="0" marL="457200" rtl="0">
              <a:spcBef>
                <a:spcPts val="0"/>
              </a:spcBef>
              <a:spcAft>
                <a:spcPts val="0"/>
              </a:spcAft>
              <a:buSzPts val="1400"/>
              <a:buChar char="●"/>
            </a:pPr>
            <a:r>
              <a:rPr lang="en" sz="1400"/>
              <a:t>Disadvantages</a:t>
            </a:r>
          </a:p>
          <a:p>
            <a:pPr indent="-304800" lvl="1" marL="914400" rtl="0">
              <a:spcBef>
                <a:spcPts val="0"/>
              </a:spcBef>
              <a:spcAft>
                <a:spcPts val="0"/>
              </a:spcAft>
              <a:buSzPts val="1200"/>
              <a:buChar char="○"/>
            </a:pPr>
            <a:r>
              <a:rPr lang="en" sz="1200"/>
              <a:t>Firebase 100 simultaneous connections limit</a:t>
            </a:r>
          </a:p>
          <a:p>
            <a:pPr indent="-304800" lvl="1" marL="914400" rtl="0">
              <a:spcBef>
                <a:spcPts val="0"/>
              </a:spcBef>
              <a:buSzPts val="1200"/>
              <a:buChar char="○"/>
            </a:pPr>
            <a:r>
              <a:rPr lang="en" sz="1200"/>
              <a:t>wide range of devices</a:t>
            </a:r>
          </a:p>
          <a:p>
            <a:pPr indent="0" lvl="0" marL="0" rtl="0">
              <a:spcBef>
                <a:spcPts val="0"/>
              </a:spcBef>
              <a:buNone/>
            </a:pPr>
            <a:r>
              <a:t/>
            </a:r>
            <a:endParaRPr/>
          </a:p>
          <a:p>
            <a:pPr indent="0" lvl="0" marL="0">
              <a:spcBef>
                <a:spcPts val="0"/>
              </a:spcBef>
              <a:buNone/>
            </a:pPr>
            <a:r>
              <a:t/>
            </a:r>
            <a:endParaRPr sz="950">
              <a:solidFill>
                <a:srgbClr val="222222"/>
              </a:solidFill>
              <a:highlight>
                <a:srgbClr val="FFFFFF"/>
              </a:highlight>
              <a:latin typeface="Arial"/>
              <a:ea typeface="Arial"/>
              <a:cs typeface="Arial"/>
              <a:sym typeface="Arial"/>
            </a:endParaRPr>
          </a:p>
        </p:txBody>
      </p:sp>
      <p:pic>
        <p:nvPicPr>
          <p:cNvPr id="151" name="Shape 151"/>
          <p:cNvPicPr preferRelativeResize="0"/>
          <p:nvPr/>
        </p:nvPicPr>
        <p:blipFill>
          <a:blip r:embed="rId4">
            <a:alphaModFix/>
          </a:blip>
          <a:stretch>
            <a:fillRect/>
          </a:stretch>
        </p:blipFill>
        <p:spPr>
          <a:xfrm>
            <a:off x="5390200" y="1837350"/>
            <a:ext cx="3573850" cy="2234049"/>
          </a:xfrm>
          <a:prstGeom prst="rect">
            <a:avLst/>
          </a:prstGeom>
          <a:noFill/>
          <a:ln>
            <a:noFill/>
          </a:ln>
        </p:spPr>
      </p:pic>
      <p:pic>
        <p:nvPicPr>
          <p:cNvPr id="152" name="Shape 152"/>
          <p:cNvPicPr preferRelativeResize="0"/>
          <p:nvPr/>
        </p:nvPicPr>
        <p:blipFill>
          <a:blip r:embed="rId5">
            <a:alphaModFix/>
          </a:blip>
          <a:stretch>
            <a:fillRect/>
          </a:stretch>
        </p:blipFill>
        <p:spPr>
          <a:xfrm>
            <a:off x="5390200" y="706200"/>
            <a:ext cx="2085645" cy="1001126"/>
          </a:xfrm>
          <a:prstGeom prst="rect">
            <a:avLst/>
          </a:prstGeom>
          <a:noFill/>
          <a:ln>
            <a:noFill/>
          </a:ln>
        </p:spPr>
      </p:pic>
      <p:pic>
        <p:nvPicPr>
          <p:cNvPr id="153" name="Shape 153"/>
          <p:cNvPicPr preferRelativeResize="0"/>
          <p:nvPr/>
        </p:nvPicPr>
        <p:blipFill>
          <a:blip r:embed="rId6">
            <a:alphaModFix/>
          </a:blip>
          <a:stretch>
            <a:fillRect/>
          </a:stretch>
        </p:blipFill>
        <p:spPr>
          <a:xfrm>
            <a:off x="7712350" y="533525"/>
            <a:ext cx="1173800" cy="1173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en"/>
              <a:t>Similar projects</a:t>
            </a:r>
          </a:p>
        </p:txBody>
      </p:sp>
      <p:sp>
        <p:nvSpPr>
          <p:cNvPr id="159" name="Shape 159"/>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1150" lvl="0" marL="457200" rtl="0">
              <a:spcBef>
                <a:spcPts val="0"/>
              </a:spcBef>
              <a:spcAft>
                <a:spcPts val="0"/>
              </a:spcAft>
              <a:buSzPts val="1300"/>
              <a:buChar char="●"/>
            </a:pPr>
            <a:r>
              <a:rPr lang="en"/>
              <a:t>Similar apps:</a:t>
            </a:r>
          </a:p>
          <a:p>
            <a:pPr indent="-298450" lvl="1" marL="914400" rtl="0">
              <a:spcBef>
                <a:spcPts val="0"/>
              </a:spcBef>
              <a:spcAft>
                <a:spcPts val="0"/>
              </a:spcAft>
              <a:buSzPts val="1100"/>
              <a:buChar char="○"/>
            </a:pPr>
            <a:r>
              <a:rPr lang="en"/>
              <a:t>TODO lists</a:t>
            </a:r>
          </a:p>
          <a:p>
            <a:pPr indent="-298450" lvl="1" marL="914400" rtl="0">
              <a:spcBef>
                <a:spcPts val="0"/>
              </a:spcBef>
              <a:spcAft>
                <a:spcPts val="0"/>
              </a:spcAft>
              <a:buSzPts val="1100"/>
              <a:buChar char="○"/>
            </a:pPr>
            <a:r>
              <a:rPr lang="en"/>
              <a:t>Slightly similar app in the past, focused for fitness and medical uses (Dead)</a:t>
            </a:r>
          </a:p>
          <a:p>
            <a:pPr indent="-298450" lvl="1" marL="914400" rtl="0">
              <a:spcBef>
                <a:spcPts val="0"/>
              </a:spcBef>
              <a:spcAft>
                <a:spcPts val="0"/>
              </a:spcAft>
              <a:buSzPts val="1100"/>
              <a:buChar char="○"/>
            </a:pPr>
            <a:r>
              <a:rPr lang="en"/>
              <a:t>There are apps which can help you to find coach, but they are not focused on coaching itself. </a:t>
            </a:r>
          </a:p>
          <a:p>
            <a:pPr indent="-298450" lvl="1" marL="914400" rtl="0">
              <a:spcBef>
                <a:spcPts val="0"/>
              </a:spcBef>
              <a:buSzPts val="1100"/>
              <a:buChar char="○"/>
            </a:pPr>
            <a:r>
              <a:rPr lang="en"/>
              <a:t>Coaching apps missing human factor</a:t>
            </a:r>
          </a:p>
          <a:p>
            <a:pPr indent="0" lvl="0" marL="457200" rtl="0">
              <a:spcBef>
                <a:spcPts val="0"/>
              </a:spcBef>
              <a:buNone/>
            </a:pPr>
            <a:r>
              <a:t/>
            </a:r>
            <a:endParaRPr/>
          </a:p>
          <a:p>
            <a:pPr indent="-311150" lvl="0" marL="457200" rtl="0">
              <a:spcBef>
                <a:spcPts val="0"/>
              </a:spcBef>
              <a:spcAft>
                <a:spcPts val="0"/>
              </a:spcAft>
              <a:buSzPts val="1300"/>
              <a:buChar char="●"/>
            </a:pPr>
            <a:r>
              <a:rPr lang="en"/>
              <a:t>Uniqueness of our app:</a:t>
            </a:r>
          </a:p>
          <a:p>
            <a:pPr indent="-298450" lvl="1" marL="914400" rtl="0">
              <a:spcBef>
                <a:spcPts val="0"/>
              </a:spcBef>
              <a:spcAft>
                <a:spcPts val="0"/>
              </a:spcAft>
              <a:buSzPts val="1100"/>
              <a:buChar char="○"/>
            </a:pPr>
            <a:r>
              <a:rPr lang="en"/>
              <a:t>Not another TODO list</a:t>
            </a:r>
          </a:p>
          <a:p>
            <a:pPr indent="-298450" lvl="1" marL="914400" rtl="0">
              <a:spcBef>
                <a:spcPts val="0"/>
              </a:spcBef>
              <a:spcAft>
                <a:spcPts val="0"/>
              </a:spcAft>
              <a:buSzPts val="1100"/>
              <a:buChar char="○"/>
            </a:pPr>
            <a:r>
              <a:rPr lang="en"/>
              <a:t>Embrace the friendship between the people</a:t>
            </a:r>
          </a:p>
          <a:p>
            <a:pPr indent="-298450" lvl="1" marL="914400" rtl="0">
              <a:spcBef>
                <a:spcPts val="0"/>
              </a:spcBef>
              <a:spcAft>
                <a:spcPts val="0"/>
              </a:spcAft>
              <a:buSzPts val="1100"/>
              <a:buChar char="○"/>
            </a:pPr>
            <a:r>
              <a:rPr lang="en"/>
              <a:t>Human factor</a:t>
            </a:r>
          </a:p>
          <a:p>
            <a:pPr indent="-298450" lvl="1" marL="914400" rtl="0">
              <a:spcBef>
                <a:spcPts val="0"/>
              </a:spcBef>
              <a:buSzPts val="1100"/>
              <a:buChar char="○"/>
            </a:pPr>
            <a:r>
              <a:rPr lang="en"/>
              <a:t>Any type of goal</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en"/>
              <a:t>The master plan</a:t>
            </a:r>
          </a:p>
        </p:txBody>
      </p:sp>
      <p:sp>
        <p:nvSpPr>
          <p:cNvPr id="165" name="Shape 165"/>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b="1" lang="en" sz="1800"/>
              <a:t>C</a:t>
            </a:r>
            <a:r>
              <a:rPr b="1" lang="en" sz="1800"/>
              <a:t>omplete it as soon as possible!!!</a:t>
            </a:r>
          </a:p>
          <a:p>
            <a:pPr indent="-285750" lvl="0" marL="457200" rtl="0">
              <a:spcBef>
                <a:spcPts val="0"/>
              </a:spcBef>
              <a:spcAft>
                <a:spcPts val="0"/>
              </a:spcAft>
              <a:buSzPts val="900"/>
              <a:buChar char="●"/>
            </a:pPr>
            <a:r>
              <a:rPr lang="en" sz="900"/>
              <a:t>1. 5. First consultation</a:t>
            </a:r>
          </a:p>
          <a:p>
            <a:pPr indent="-285750" lvl="0" marL="457200" rtl="0">
              <a:spcBef>
                <a:spcPts val="0"/>
              </a:spcBef>
              <a:spcAft>
                <a:spcPts val="0"/>
              </a:spcAft>
              <a:buSzPts val="900"/>
              <a:buChar char="●"/>
            </a:pPr>
            <a:r>
              <a:rPr lang="en" sz="900"/>
              <a:t>26.6. Create Mockups</a:t>
            </a:r>
          </a:p>
          <a:p>
            <a:pPr indent="-285750" lvl="0" marL="457200" rtl="0">
              <a:spcBef>
                <a:spcPts val="0"/>
              </a:spcBef>
              <a:spcAft>
                <a:spcPts val="0"/>
              </a:spcAft>
              <a:buSzPts val="900"/>
              <a:buChar char="●"/>
            </a:pPr>
            <a:r>
              <a:rPr lang="en" sz="900"/>
              <a:t>12.8. Create UML diagrams</a:t>
            </a:r>
          </a:p>
          <a:p>
            <a:pPr indent="-285750" lvl="0" marL="457200" rtl="0">
              <a:spcBef>
                <a:spcPts val="0"/>
              </a:spcBef>
              <a:spcAft>
                <a:spcPts val="0"/>
              </a:spcAft>
              <a:buSzPts val="900"/>
              <a:buChar char="●"/>
            </a:pPr>
            <a:r>
              <a:rPr lang="en" sz="900"/>
              <a:t>21.8. Evaluate mockups and diagrams</a:t>
            </a:r>
          </a:p>
          <a:p>
            <a:pPr indent="-285750" lvl="0" marL="457200" rtl="0">
              <a:spcBef>
                <a:spcPts val="0"/>
              </a:spcBef>
              <a:spcAft>
                <a:spcPts val="0"/>
              </a:spcAft>
              <a:buSzPts val="900"/>
              <a:buChar char="●"/>
            </a:pPr>
            <a:r>
              <a:rPr lang="en" sz="900"/>
              <a:t>16.9. Prototype of Performer mode</a:t>
            </a:r>
          </a:p>
          <a:p>
            <a:pPr indent="-285750" lvl="0" marL="457200" rtl="0">
              <a:spcBef>
                <a:spcPts val="0"/>
              </a:spcBef>
              <a:spcAft>
                <a:spcPts val="0"/>
              </a:spcAft>
              <a:buSzPts val="900"/>
              <a:buChar char="●"/>
            </a:pPr>
            <a:r>
              <a:rPr lang="en" sz="900"/>
              <a:t>24.9. Present the proposed project</a:t>
            </a:r>
          </a:p>
          <a:p>
            <a:pPr indent="-285750" lvl="0" marL="457200" rtl="0">
              <a:spcBef>
                <a:spcPts val="0"/>
              </a:spcBef>
              <a:spcAft>
                <a:spcPts val="0"/>
              </a:spcAft>
              <a:buSzPts val="900"/>
              <a:buChar char="●"/>
            </a:pPr>
            <a:r>
              <a:rPr lang="en" sz="900"/>
              <a:t>8.10. First prototype of the whole app</a:t>
            </a:r>
          </a:p>
          <a:p>
            <a:pPr indent="-285750" lvl="0" marL="457200" rtl="0">
              <a:spcBef>
                <a:spcPts val="0"/>
              </a:spcBef>
              <a:spcAft>
                <a:spcPts val="0"/>
              </a:spcAft>
              <a:buSzPts val="900"/>
              <a:buChar char="●"/>
            </a:pPr>
            <a:r>
              <a:rPr lang="en" sz="900"/>
              <a:t>22.10. Fix issues with design and in the app</a:t>
            </a:r>
          </a:p>
          <a:p>
            <a:pPr indent="-285750" lvl="0" marL="457200" rtl="0">
              <a:spcBef>
                <a:spcPts val="0"/>
              </a:spcBef>
              <a:spcAft>
                <a:spcPts val="0"/>
              </a:spcAft>
              <a:buSzPts val="900"/>
              <a:buChar char="●"/>
            </a:pPr>
            <a:r>
              <a:rPr lang="en" sz="900"/>
              <a:t>5.11. Version 1.0 finished</a:t>
            </a:r>
          </a:p>
          <a:p>
            <a:pPr indent="-285750" lvl="0" marL="457200" rtl="0">
              <a:spcBef>
                <a:spcPts val="0"/>
              </a:spcBef>
              <a:buSzPts val="900"/>
              <a:buChar char="●"/>
            </a:pPr>
            <a:r>
              <a:rPr lang="en" sz="900"/>
              <a:t>8.12. Finish and publish the project.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en"/>
              <a:t>Q&amp;As</a:t>
            </a:r>
          </a:p>
        </p:txBody>
      </p:sp>
      <p:sp>
        <p:nvSpPr>
          <p:cNvPr id="171" name="Shape 171"/>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0" lvl="0" marL="0">
              <a:spcBef>
                <a:spcPts val="0"/>
              </a:spcBef>
              <a:buNone/>
            </a:pPr>
            <a:r>
              <a:rPr lang="en"/>
              <a:t>Thank you for your attention.</a:t>
            </a: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